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06" y="623751"/>
            <a:ext cx="9069294" cy="326244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Analysis of Astrometry in the JWST North Ecliptic Pole (NEP) Time Domain Field (TDF)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Victoria Jones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Dr. Rolf Jansen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asu_earthspaceexplore_horiz_rgb_white_150ppi-360x1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" y="5446059"/>
            <a:ext cx="4572000" cy="1447800"/>
          </a:xfrm>
          <a:prstGeom prst="rect">
            <a:avLst/>
          </a:prstGeom>
        </p:spPr>
      </p:pic>
      <p:pic>
        <p:nvPicPr>
          <p:cNvPr id="6" name="Picture 5" descr="logo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59" y="4682715"/>
            <a:ext cx="206188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42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Acknowledgments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82" y="1520015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/>
                <a:cs typeface="Times New Roman"/>
              </a:rPr>
              <a:t>Collaborators: Rogier Windhorst, Seth Cohen, Teresa Ashcraft, &amp; NEP TDF team   </a:t>
            </a:r>
            <a:r>
              <a:rPr lang="en-US" sz="2500" dirty="0">
                <a:latin typeface="Times New Roman"/>
                <a:cs typeface="Times New Roman"/>
              </a:rPr>
              <a:t/>
            </a:r>
            <a:br>
              <a:rPr lang="en-US" sz="2500" dirty="0">
                <a:latin typeface="Times New Roman"/>
                <a:cs typeface="Times New Roman"/>
              </a:rPr>
            </a:br>
            <a:endParaRPr lang="en-US" sz="2500" dirty="0" smtClean="0">
              <a:latin typeface="Times New Roman"/>
              <a:cs typeface="Times New Roman"/>
            </a:endParaRPr>
          </a:p>
          <a:p>
            <a:r>
              <a:rPr lang="en-US" sz="2500" dirty="0" smtClean="0">
                <a:latin typeface="Times New Roman"/>
                <a:cs typeface="Times New Roman"/>
              </a:rPr>
              <a:t>Guenther </a:t>
            </a:r>
            <a:r>
              <a:rPr lang="en-US" sz="2500" dirty="0" err="1" smtClean="0">
                <a:latin typeface="Times New Roman"/>
                <a:cs typeface="Times New Roman"/>
              </a:rPr>
              <a:t>Hasinger</a:t>
            </a:r>
            <a:r>
              <a:rPr lang="en-US" sz="2500" dirty="0" smtClean="0">
                <a:latin typeface="Times New Roman"/>
                <a:cs typeface="Times New Roman"/>
              </a:rPr>
              <a:t>, </a:t>
            </a:r>
            <a:r>
              <a:rPr lang="en-US" sz="2500" dirty="0" smtClean="0">
                <a:latin typeface="Times New Roman"/>
                <a:cs typeface="Times New Roman"/>
              </a:rPr>
              <a:t>Esther Hu, Christopher </a:t>
            </a:r>
            <a:r>
              <a:rPr lang="en-US" sz="2500" dirty="0" smtClean="0">
                <a:latin typeface="Times New Roman"/>
                <a:cs typeface="Times New Roman"/>
              </a:rPr>
              <a:t>Waters and the HEROES team at the Institute for Astronomy at University of Hawaii </a:t>
            </a:r>
          </a:p>
          <a:p>
            <a:pPr marL="0" indent="0">
              <a:buNone/>
            </a:pPr>
            <a:r>
              <a:rPr lang="en-US" sz="25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500" dirty="0" smtClean="0">
                <a:latin typeface="Times New Roman"/>
                <a:cs typeface="Times New Roman"/>
              </a:rPr>
              <a:t>ASU/NASA Space Grant Consortium </a:t>
            </a:r>
            <a:endParaRPr lang="en-US" sz="25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ubaru_color1_24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" y="4930869"/>
            <a:ext cx="1882308" cy="1882308"/>
          </a:xfrm>
          <a:prstGeom prst="rect">
            <a:avLst/>
          </a:prstGeom>
        </p:spPr>
      </p:pic>
      <p:pic>
        <p:nvPicPr>
          <p:cNvPr id="5" name="Picture 4" descr="lbt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58" y="5381884"/>
            <a:ext cx="2428099" cy="1087648"/>
          </a:xfrm>
          <a:prstGeom prst="rect">
            <a:avLst/>
          </a:prstGeom>
        </p:spPr>
      </p:pic>
      <p:pic>
        <p:nvPicPr>
          <p:cNvPr id="6" name="Picture 5" descr="302px-JWST_decal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81" y="4826000"/>
            <a:ext cx="1980619" cy="1987177"/>
          </a:xfrm>
          <a:prstGeom prst="rect">
            <a:avLst/>
          </a:prstGeom>
        </p:spPr>
      </p:pic>
      <p:pic>
        <p:nvPicPr>
          <p:cNvPr id="7" name="Picture 6" descr="4_IfA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8" y="56019"/>
            <a:ext cx="1463995" cy="1463995"/>
          </a:xfrm>
          <a:prstGeom prst="rect">
            <a:avLst/>
          </a:prstGeom>
        </p:spPr>
      </p:pic>
      <p:pic>
        <p:nvPicPr>
          <p:cNvPr id="8" name="Picture 7" descr="sese_stick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56019"/>
            <a:ext cx="1432280" cy="14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JWST NEP TDF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4" y="1417639"/>
            <a:ext cx="8845176" cy="4747450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Times New Roman"/>
                <a:cs typeface="Times New Roman"/>
              </a:rPr>
              <a:t>L</a:t>
            </a:r>
            <a:r>
              <a:rPr lang="en-US" sz="2900" dirty="0" smtClean="0">
                <a:latin typeface="Times New Roman"/>
                <a:cs typeface="Times New Roman"/>
              </a:rPr>
              <a:t>ocated </a:t>
            </a:r>
            <a:r>
              <a:rPr lang="en-US" sz="2900" dirty="0">
                <a:latin typeface="Times New Roman"/>
                <a:cs typeface="Times New Roman"/>
              </a:rPr>
              <a:t>within JWST’s n</a:t>
            </a:r>
            <a:r>
              <a:rPr lang="en-US" sz="2900" dirty="0" smtClean="0">
                <a:latin typeface="Times New Roman"/>
                <a:cs typeface="Times New Roman"/>
              </a:rPr>
              <a:t>orthern </a:t>
            </a:r>
            <a:r>
              <a:rPr lang="en-US" sz="2900" dirty="0">
                <a:latin typeface="Times New Roman"/>
                <a:cs typeface="Times New Roman"/>
              </a:rPr>
              <a:t>Continuous Viewing Zone </a:t>
            </a:r>
            <a:r>
              <a:rPr lang="en-US" sz="2900" dirty="0" smtClean="0">
                <a:latin typeface="Times New Roman"/>
                <a:cs typeface="Times New Roman"/>
              </a:rPr>
              <a:t>centered on the NEP </a:t>
            </a:r>
            <a:endParaRPr lang="en-US" sz="2900" dirty="0">
              <a:latin typeface="Times New Roman"/>
              <a:cs typeface="Times New Roman"/>
            </a:endParaRPr>
          </a:p>
          <a:p>
            <a:endParaRPr lang="en-US" sz="2900" dirty="0" smtClean="0">
              <a:latin typeface="Times New Roman"/>
              <a:cs typeface="Times New Roman"/>
            </a:endParaRPr>
          </a:p>
          <a:p>
            <a:r>
              <a:rPr lang="en-US" sz="2900" dirty="0">
                <a:latin typeface="Times New Roman"/>
                <a:cs typeface="Times New Roman"/>
              </a:rPr>
              <a:t>V</a:t>
            </a:r>
            <a:r>
              <a:rPr lang="en-US" sz="2900" dirty="0" smtClean="0">
                <a:latin typeface="Times New Roman"/>
                <a:cs typeface="Times New Roman"/>
              </a:rPr>
              <a:t>oid </a:t>
            </a:r>
            <a:r>
              <a:rPr lang="en-US" sz="2900" dirty="0">
                <a:latin typeface="Times New Roman"/>
                <a:cs typeface="Times New Roman"/>
              </a:rPr>
              <a:t>of b</a:t>
            </a:r>
            <a:r>
              <a:rPr lang="en-US" sz="2900" dirty="0" smtClean="0">
                <a:latin typeface="Times New Roman"/>
                <a:cs typeface="Times New Roman"/>
              </a:rPr>
              <a:t>right </a:t>
            </a:r>
            <a:r>
              <a:rPr lang="en-US" sz="2900" dirty="0">
                <a:latin typeface="Times New Roman"/>
                <a:cs typeface="Times New Roman"/>
              </a:rPr>
              <a:t>f</a:t>
            </a:r>
            <a:r>
              <a:rPr lang="en-US" sz="2900" dirty="0" smtClean="0">
                <a:latin typeface="Times New Roman"/>
                <a:cs typeface="Times New Roman"/>
              </a:rPr>
              <a:t>oreground </a:t>
            </a:r>
            <a:r>
              <a:rPr lang="en-US" sz="2900" dirty="0" smtClean="0">
                <a:latin typeface="Times New Roman"/>
                <a:cs typeface="Times New Roman"/>
              </a:rPr>
              <a:t>stars </a:t>
            </a:r>
            <a:r>
              <a:rPr lang="en-US" sz="2900" dirty="0">
                <a:latin typeface="Times New Roman"/>
                <a:cs typeface="Times New Roman"/>
              </a:rPr>
              <a:t>and low galactic </a:t>
            </a:r>
            <a:r>
              <a:rPr lang="en-US" sz="2900" dirty="0" smtClean="0">
                <a:latin typeface="Times New Roman"/>
                <a:cs typeface="Times New Roman"/>
              </a:rPr>
              <a:t>foreground </a:t>
            </a:r>
            <a:r>
              <a:rPr lang="en-US" sz="2900" dirty="0" smtClean="0">
                <a:latin typeface="Times New Roman"/>
                <a:cs typeface="Times New Roman"/>
              </a:rPr>
              <a:t>extinction</a:t>
            </a:r>
          </a:p>
          <a:p>
            <a:endParaRPr lang="en-US" sz="2900" dirty="0">
              <a:latin typeface="Times New Roman"/>
              <a:cs typeface="Times New Roman"/>
            </a:endParaRPr>
          </a:p>
          <a:p>
            <a:r>
              <a:rPr lang="en-US" sz="2900" dirty="0" smtClean="0">
                <a:latin typeface="Times New Roman"/>
                <a:cs typeface="Times New Roman"/>
              </a:rPr>
              <a:t>Community field for </a:t>
            </a:r>
            <a:r>
              <a:rPr lang="en-US" sz="2900" dirty="0" smtClean="0">
                <a:latin typeface="Times New Roman"/>
                <a:cs typeface="Times New Roman"/>
              </a:rPr>
              <a:t/>
            </a:r>
            <a:br>
              <a:rPr lang="en-US" sz="2900" dirty="0" smtClean="0">
                <a:latin typeface="Times New Roman"/>
                <a:cs typeface="Times New Roman"/>
              </a:rPr>
            </a:br>
            <a:r>
              <a:rPr lang="en-US" sz="2900" dirty="0" smtClean="0">
                <a:latin typeface="Times New Roman"/>
                <a:cs typeface="Times New Roman"/>
              </a:rPr>
              <a:t>time </a:t>
            </a:r>
            <a:r>
              <a:rPr lang="en-US" sz="2900" dirty="0">
                <a:latin typeface="Times New Roman"/>
                <a:cs typeface="Times New Roman"/>
              </a:rPr>
              <a:t>d</a:t>
            </a:r>
            <a:r>
              <a:rPr lang="en-US" sz="2900" dirty="0" smtClean="0">
                <a:latin typeface="Times New Roman"/>
                <a:cs typeface="Times New Roman"/>
              </a:rPr>
              <a:t>omain </a:t>
            </a:r>
            <a:r>
              <a:rPr lang="en-US" sz="2900" dirty="0">
                <a:latin typeface="Times New Roman"/>
                <a:cs typeface="Times New Roman"/>
              </a:rPr>
              <a:t>s</a:t>
            </a:r>
            <a:r>
              <a:rPr lang="en-US" sz="2900" dirty="0" smtClean="0">
                <a:latin typeface="Times New Roman"/>
                <a:cs typeface="Times New Roman"/>
              </a:rPr>
              <a:t>cience</a:t>
            </a:r>
            <a:endParaRPr lang="en-US" sz="2900" dirty="0">
              <a:latin typeface="Times New Roman"/>
              <a:cs typeface="Times New Roman"/>
            </a:endParaRPr>
          </a:p>
          <a:p>
            <a:endParaRPr lang="en-US" dirty="0">
              <a:latin typeface="CMU Serif Roman"/>
              <a:cs typeface="CMU Serif Roman"/>
            </a:endParaRPr>
          </a:p>
          <a:p>
            <a:endParaRPr lang="en-US" dirty="0" smtClean="0">
              <a:latin typeface="CMU Serif Roman"/>
              <a:cs typeface="CMU Serif Roman"/>
            </a:endParaRPr>
          </a:p>
        </p:txBody>
      </p:sp>
      <p:pic>
        <p:nvPicPr>
          <p:cNvPr id="5" name="Picture 4" descr="JWST_Chamber-A_JSC_rsz-1600x10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63023"/>
            <a:ext cx="4876800" cy="3246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6547533"/>
            <a:ext cx="249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Image Credit: Desiree Stover/NASA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344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2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Background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astronomers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8" y="1817843"/>
            <a:ext cx="4156655" cy="3339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362" y="5157199"/>
            <a:ext cx="351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Image Credit: Kiso Observatory, University of Tokyo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5486"/>
            <a:ext cx="3934566" cy="648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What is astrometry?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94675" y="1153209"/>
            <a:ext cx="3031168" cy="64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latin typeface="Times New Roman"/>
                <a:cs typeface="Times New Roman"/>
              </a:rPr>
              <a:t>Filter Profiles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 descr="HSC_sds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52" y="1794352"/>
            <a:ext cx="4283820" cy="3339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7538" y="6403833"/>
            <a:ext cx="3399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Image </a:t>
            </a:r>
            <a:r>
              <a:rPr lang="en-US" sz="1200" dirty="0" smtClean="0">
                <a:latin typeface="Times New Roman"/>
                <a:cs typeface="Times New Roman"/>
              </a:rPr>
              <a:t>Credit:</a:t>
            </a:r>
            <a:r>
              <a:rPr lang="en-US" sz="1200" dirty="0" smtClean="0">
                <a:latin typeface="Times New Roman"/>
                <a:cs typeface="Times New Roman"/>
                <a:sym typeface="Wingdings"/>
              </a:rPr>
              <a:t> (Top) </a:t>
            </a:r>
            <a:r>
              <a:rPr lang="en-US" sz="1200" dirty="0" smtClean="0">
                <a:latin typeface="Times New Roman"/>
                <a:cs typeface="Times New Roman"/>
              </a:rPr>
              <a:t> NAOJ (Bottom) </a:t>
            </a:r>
            <a:r>
              <a:rPr lang="en-US" sz="1200" dirty="0" err="1" smtClean="0">
                <a:latin typeface="Times New Roman"/>
                <a:cs typeface="Times New Roman"/>
              </a:rPr>
              <a:t>livephysics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xvisible_spectrum.gif.pagespeed.ic.HVNyQL3-Y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38" y="5157199"/>
            <a:ext cx="3266982" cy="11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9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Project Outline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87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Create artificial images of Subaru data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Match the Subaru and LBT catalogs by Right Ascension and Declination 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A</a:t>
            </a:r>
            <a:r>
              <a:rPr lang="en-US" dirty="0" err="1" smtClean="0">
                <a:latin typeface="Times New Roman"/>
                <a:cs typeface="Times New Roman"/>
              </a:rPr>
              <a:t>strometrically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cross-</a:t>
            </a:r>
            <a:r>
              <a:rPr lang="en-US" dirty="0" smtClean="0">
                <a:latin typeface="Times New Roman"/>
                <a:cs typeface="Times New Roman"/>
              </a:rPr>
              <a:t>register </a:t>
            </a:r>
            <a:r>
              <a:rPr lang="en-US" dirty="0">
                <a:latin typeface="Times New Roman"/>
                <a:cs typeface="Times New Roman"/>
              </a:rPr>
              <a:t>the Subaru and LBT images with </a:t>
            </a:r>
            <a:r>
              <a:rPr lang="en-US" dirty="0" err="1">
                <a:latin typeface="Times New Roman"/>
                <a:cs typeface="Times New Roman"/>
              </a:rPr>
              <a:t>milli-arcsec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precision and identify moving objects (comets, galactic stars, brown dwarfs) </a:t>
            </a:r>
          </a:p>
          <a:p>
            <a:pPr marL="0" indent="0">
              <a:buNone/>
            </a:pPr>
            <a:endParaRPr lang="en-US" dirty="0">
              <a:latin typeface="CMU Serif Roman"/>
              <a:cs typeface="CMU Serif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062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Large Binocular Telescope Data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Large Binocular Camera Filters (</a:t>
            </a:r>
            <a:r>
              <a:rPr lang="en-US" sz="2800" i="1" dirty="0" smtClean="0">
                <a:latin typeface="Times New Roman"/>
                <a:cs typeface="Times New Roman"/>
              </a:rPr>
              <a:t>U</a:t>
            </a:r>
            <a:r>
              <a:rPr lang="en-US" sz="2800" dirty="0" smtClean="0">
                <a:latin typeface="Times New Roman"/>
                <a:cs typeface="Times New Roman"/>
              </a:rPr>
              <a:t>,</a:t>
            </a:r>
            <a:r>
              <a:rPr lang="en-US" sz="2800" i="1" dirty="0" smtClean="0">
                <a:latin typeface="Times New Roman"/>
                <a:cs typeface="Times New Roman"/>
              </a:rPr>
              <a:t> g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r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z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Observed July 2016 for half a night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Equivalent to full night on 8.4 m telescope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Median seeing ~ 0.95” with depth ~ 26 AB magnitude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Observations part of the field selection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8239863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684"/>
            <a:ext cx="9144000" cy="2406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5294" y="6596390"/>
            <a:ext cx="4138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MU Serif Roman"/>
                <a:cs typeface="CMU Serif Roman"/>
              </a:rPr>
              <a:t>Image Credit: Large Binocular Telescope Observatory Website </a:t>
            </a:r>
            <a:endParaRPr lang="en-US" sz="1100" dirty="0">
              <a:latin typeface="CMU Serif Roman"/>
              <a:cs typeface="CMU Serif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773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Subaru Observations and Data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981388" cy="532083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/>
                <a:cs typeface="Times New Roman"/>
              </a:rPr>
              <a:t>Hyper Suprime-Cam Filters (</a:t>
            </a:r>
            <a:r>
              <a:rPr lang="en-US" sz="3000" i="1" dirty="0" smtClean="0">
                <a:latin typeface="Times New Roman"/>
                <a:cs typeface="Times New Roman"/>
              </a:rPr>
              <a:t>g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i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z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NB816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NB921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</a:p>
          <a:p>
            <a:endParaRPr lang="en-US" sz="3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Observed June 2017 over five </a:t>
            </a:r>
            <a:r>
              <a:rPr lang="en-US" sz="3000" dirty="0" smtClean="0">
                <a:latin typeface="Times New Roman"/>
                <a:cs typeface="Times New Roman"/>
              </a:rPr>
              <a:t>nights</a:t>
            </a:r>
            <a:endParaRPr lang="en-US" sz="3000" dirty="0">
              <a:latin typeface="Times New Roman"/>
              <a:cs typeface="Times New Roman"/>
            </a:endParaRP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Seeing </a:t>
            </a:r>
            <a:r>
              <a:rPr lang="en-US" sz="2600" dirty="0" smtClean="0">
                <a:latin typeface="Times New Roman"/>
                <a:cs typeface="Times New Roman"/>
              </a:rPr>
              <a:t>between </a:t>
            </a:r>
            <a:r>
              <a:rPr lang="en-US" sz="2600" dirty="0">
                <a:latin typeface="Times New Roman"/>
                <a:cs typeface="Times New Roman"/>
              </a:rPr>
              <a:t>~ 0.5” </a:t>
            </a:r>
            <a:r>
              <a:rPr lang="en-US" sz="2600" dirty="0" smtClean="0">
                <a:latin typeface="Times New Roman"/>
                <a:cs typeface="Times New Roman"/>
              </a:rPr>
              <a:t/>
            </a:r>
            <a:br>
              <a:rPr lang="en-US" sz="2600" dirty="0" smtClean="0">
                <a:latin typeface="Times New Roman"/>
                <a:cs typeface="Times New Roman"/>
              </a:rPr>
            </a:br>
            <a:r>
              <a:rPr lang="en-US" sz="2600" dirty="0" smtClean="0">
                <a:latin typeface="Times New Roman"/>
                <a:cs typeface="Times New Roman"/>
              </a:rPr>
              <a:t>and </a:t>
            </a:r>
            <a:r>
              <a:rPr lang="en-US" sz="2600" dirty="0">
                <a:latin typeface="Times New Roman"/>
                <a:cs typeface="Times New Roman"/>
              </a:rPr>
              <a:t>1.0</a:t>
            </a:r>
            <a:r>
              <a:rPr lang="en-US" sz="2600" dirty="0" smtClean="0">
                <a:latin typeface="Times New Roman"/>
                <a:cs typeface="Times New Roman"/>
              </a:rPr>
              <a:t>” with depth ~ 24-26 AB </a:t>
            </a:r>
            <a:r>
              <a:rPr lang="en-US" sz="2600" dirty="0" smtClean="0">
                <a:latin typeface="Times New Roman"/>
                <a:cs typeface="Times New Roman"/>
              </a:rPr>
              <a:t>magnitude</a:t>
            </a: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Observations part of larger</a:t>
            </a:r>
            <a:br>
              <a:rPr lang="en-US" sz="2600" dirty="0" smtClean="0">
                <a:latin typeface="Times New Roman"/>
                <a:cs typeface="Times New Roman"/>
              </a:rPr>
            </a:br>
            <a:r>
              <a:rPr lang="en-US" sz="2600" dirty="0" smtClean="0">
                <a:latin typeface="Times New Roman"/>
                <a:cs typeface="Times New Roman"/>
              </a:rPr>
              <a:t>HEROES survey </a:t>
            </a: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Almost 1 year after LBT data</a:t>
            </a:r>
          </a:p>
          <a:p>
            <a:pPr lvl="1"/>
            <a:endParaRPr lang="en-US" sz="2600" dirty="0" smtClean="0">
              <a:latin typeface="Times New Roman"/>
              <a:cs typeface="Times New Roman"/>
            </a:endParaRPr>
          </a:p>
          <a:p>
            <a:endParaRPr lang="en-US" dirty="0">
              <a:latin typeface="CMU Serif Roman"/>
              <a:cs typeface="CMU Serif Roman"/>
            </a:endParaRPr>
          </a:p>
          <a:p>
            <a:endParaRPr lang="en-US" dirty="0" smtClean="0">
              <a:latin typeface="CMU Serif Roman"/>
              <a:cs typeface="CMU Serif Roman"/>
            </a:endParaRPr>
          </a:p>
          <a:p>
            <a:endParaRPr lang="en-US" dirty="0">
              <a:latin typeface="CMU Serif Roman"/>
              <a:cs typeface="CMU Serif Roman"/>
            </a:endParaRPr>
          </a:p>
        </p:txBody>
      </p:sp>
      <p:pic>
        <p:nvPicPr>
          <p:cNvPr id="4" name="Picture 3" descr="subar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68" y="1673412"/>
            <a:ext cx="3734862" cy="431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4668" y="5729803"/>
            <a:ext cx="2017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Image Credit: Cameron White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020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Results: Artificial Images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5760" y="24471428"/>
            <a:ext cx="2693115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HSC-</a:t>
            </a:r>
            <a:r>
              <a:rPr lang="en-US" sz="24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g</a:t>
            </a:r>
          </a:p>
          <a:p>
            <a:r>
              <a:rPr lang="en-US" sz="2400" dirty="0" smtClean="0">
                <a:solidFill>
                  <a:srgbClr val="00B400"/>
                </a:solidFill>
                <a:latin typeface="CMU Serif Roman"/>
                <a:cs typeface="CMU Serif Roman"/>
              </a:rPr>
              <a:t>HSC-</a:t>
            </a:r>
            <a:r>
              <a:rPr lang="en-US" sz="2400" i="1" dirty="0" smtClean="0">
                <a:solidFill>
                  <a:srgbClr val="00B400"/>
                </a:solidFill>
                <a:latin typeface="CMU Serif Roman"/>
                <a:cs typeface="CMU Serif Roman"/>
              </a:rPr>
              <a:t>i2</a:t>
            </a:r>
            <a:endParaRPr lang="en-US" sz="2400" dirty="0" smtClean="0">
              <a:solidFill>
                <a:srgbClr val="00B400"/>
              </a:solidFill>
              <a:latin typeface="CMU Serif Roman"/>
              <a:cs typeface="CMU Serif Roman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MU Serif Roman"/>
                <a:cs typeface="CMU Serif Roman"/>
              </a:rPr>
              <a:t>HSC-</a:t>
            </a:r>
            <a:r>
              <a:rPr lang="en-US" sz="2400" i="1" dirty="0" smtClean="0">
                <a:solidFill>
                  <a:srgbClr val="FF0000"/>
                </a:solidFill>
                <a:latin typeface="CMU Serif Roman"/>
                <a:cs typeface="CMU Serif Roman"/>
              </a:rPr>
              <a:t>z</a:t>
            </a:r>
            <a:endParaRPr lang="en-US" sz="2400" dirty="0" smtClean="0">
              <a:solidFill>
                <a:srgbClr val="FF0000"/>
              </a:solidFill>
              <a:latin typeface="CMU Serif Roman"/>
              <a:cs typeface="CMU Serif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8142" y="1417638"/>
            <a:ext cx="5384800" cy="5109884"/>
            <a:chOff x="134471" y="2224462"/>
            <a:chExt cx="3879665" cy="3647421"/>
          </a:xfrm>
        </p:grpSpPr>
        <p:pic>
          <p:nvPicPr>
            <p:cNvPr id="5" name="Picture 4" descr="Subaru_art_giz_rgb_ds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71" y="2224462"/>
              <a:ext cx="3879665" cy="36474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4471" y="5405591"/>
              <a:ext cx="467196" cy="466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HSC-</a:t>
              </a:r>
              <a:r>
                <a:rPr lang="en-US" sz="1200" i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g</a:t>
              </a:r>
            </a:p>
            <a:p>
              <a:r>
                <a:rPr lang="en-US" sz="1200" dirty="0">
                  <a:solidFill>
                    <a:srgbClr val="00B400"/>
                  </a:solidFill>
                  <a:latin typeface="Times New Roman"/>
                  <a:cs typeface="Times New Roman"/>
                </a:rPr>
                <a:t>HSC-</a:t>
              </a:r>
              <a:r>
                <a:rPr lang="en-US" sz="1200" i="1" dirty="0" smtClean="0">
                  <a:solidFill>
                    <a:srgbClr val="00B400"/>
                  </a:solidFill>
                  <a:latin typeface="Times New Roman"/>
                  <a:cs typeface="Times New Roman"/>
                </a:rPr>
                <a:t>i</a:t>
              </a:r>
              <a:endParaRPr lang="en-US" sz="1200" dirty="0">
                <a:solidFill>
                  <a:srgbClr val="00B400"/>
                </a:solidFill>
                <a:latin typeface="Times New Roman"/>
                <a:cs typeface="Times New Roman"/>
              </a:endParaRPr>
            </a:p>
            <a:p>
              <a:r>
                <a:rPr lang="en-US" sz="12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HSC-</a:t>
              </a:r>
              <a:r>
                <a:rPr lang="en-US" sz="1200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z</a:t>
              </a:r>
              <a:endParaRPr lang="en-US" sz="12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856940" y="1639983"/>
            <a:ext cx="3218820" cy="467836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Aid in </a:t>
            </a:r>
            <a:r>
              <a:rPr lang="en-US" sz="2400" dirty="0">
                <a:latin typeface="Times New Roman"/>
                <a:cs typeface="Times New Roman"/>
              </a:rPr>
              <a:t>the visual validation of </a:t>
            </a:r>
            <a:r>
              <a:rPr lang="en-US" sz="2400" dirty="0" smtClean="0">
                <a:latin typeface="Times New Roman"/>
                <a:cs typeface="Times New Roman"/>
              </a:rPr>
              <a:t>moving </a:t>
            </a:r>
            <a:r>
              <a:rPr lang="en-US" sz="2400" dirty="0" smtClean="0">
                <a:latin typeface="Times New Roman"/>
                <a:cs typeface="Times New Roman"/>
              </a:rPr>
              <a:t>objects</a:t>
            </a:r>
            <a:br>
              <a:rPr lang="en-US" sz="2400" dirty="0" smtClean="0">
                <a:latin typeface="Times New Roman"/>
                <a:cs typeface="Times New Roman"/>
              </a:rPr>
            </a:b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Red </a:t>
            </a:r>
            <a:r>
              <a:rPr lang="en-US" sz="2400" dirty="0">
                <a:latin typeface="Times New Roman"/>
                <a:cs typeface="Times New Roman"/>
              </a:rPr>
              <a:t>and magenta objects correspond to bright sources that saturated the relatively long Subaru exposures in both </a:t>
            </a:r>
            <a:r>
              <a:rPr lang="en-US" sz="2400" i="1" dirty="0">
                <a:latin typeface="Times New Roman"/>
                <a:cs typeface="Times New Roman"/>
              </a:rPr>
              <a:t>g </a:t>
            </a:r>
            <a:r>
              <a:rPr lang="en-US" sz="2400" dirty="0">
                <a:latin typeface="Times New Roman"/>
                <a:cs typeface="Times New Roman"/>
              </a:rPr>
              <a:t>and </a:t>
            </a:r>
            <a:r>
              <a:rPr lang="en-US" sz="2400" i="1" dirty="0">
                <a:latin typeface="Times New Roman"/>
                <a:cs typeface="Times New Roman"/>
              </a:rPr>
              <a:t>i2</a:t>
            </a:r>
            <a:r>
              <a:rPr lang="en-US" sz="2400" dirty="0">
                <a:latin typeface="Times New Roman"/>
                <a:cs typeface="Times New Roman"/>
              </a:rPr>
              <a:t>, and just </a:t>
            </a:r>
            <a:r>
              <a:rPr lang="en-US" sz="2400" i="1" dirty="0">
                <a:latin typeface="Times New Roman"/>
                <a:cs typeface="Times New Roman"/>
              </a:rPr>
              <a:t>g</a:t>
            </a:r>
            <a:r>
              <a:rPr lang="en-US" sz="2400" dirty="0">
                <a:latin typeface="Times New Roman"/>
                <a:cs typeface="Times New Roman"/>
              </a:rPr>
              <a:t>, respectively </a:t>
            </a:r>
          </a:p>
          <a:p>
            <a:endParaRPr lang="en-US" dirty="0">
              <a:latin typeface="CMU Serif Roman"/>
              <a:cs typeface="CMU Serif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237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68"/>
            <a:ext cx="8229600" cy="74406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Results: LBT Astrometry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8-03-29 at 2.23.23 AM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077"/>
            <a:ext cx="9144000" cy="516992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597" y="846711"/>
            <a:ext cx="8983163" cy="11830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LBT: four separate chips in each camera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Must mosaic the images together to get the full picture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197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Future Work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Improve the LBT astrometry </a:t>
            </a:r>
            <a:br>
              <a:rPr lang="en-US" sz="2800" dirty="0" smtClean="0"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Identify objects that  move significantly with respect to instrumental resolution </a:t>
            </a:r>
            <a:br>
              <a:rPr lang="en-US" sz="2800" dirty="0" smtClean="0">
                <a:latin typeface="Times New Roman"/>
                <a:cs typeface="Times New Roman"/>
              </a:rPr>
            </a:b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Repeat this analysis with the photometry</a:t>
            </a:r>
            <a:br>
              <a:rPr lang="en-US" sz="2800" dirty="0" smtClean="0">
                <a:latin typeface="Times New Roman"/>
                <a:cs typeface="Times New Roman"/>
              </a:rPr>
            </a:br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Incorporate data taken by </a:t>
            </a:r>
            <a:r>
              <a:rPr lang="en-US" sz="2800" i="1" dirty="0" smtClean="0">
                <a:latin typeface="Times New Roman"/>
                <a:cs typeface="Times New Roman"/>
              </a:rPr>
              <a:t>Hubble Space </a:t>
            </a:r>
            <a:r>
              <a:rPr lang="en-US" sz="2800" i="1" dirty="0" smtClean="0">
                <a:latin typeface="Times New Roman"/>
                <a:cs typeface="Times New Roman"/>
              </a:rPr>
              <a:t>Telescope</a:t>
            </a:r>
            <a:endParaRPr lang="en-US" sz="2800" dirty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Better resolution than either LBT or Subaru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/>
            </a:r>
            <a:br>
              <a:rPr lang="en-US" sz="2400" i="1" dirty="0" smtClean="0">
                <a:latin typeface="Times New Roman"/>
                <a:cs typeface="Times New Roman"/>
              </a:rPr>
            </a:br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Publish paper in Astrophysical Journal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273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298</TotalTime>
  <Words>260</Words>
  <Application>Microsoft Macintosh PowerPoint</Application>
  <PresentationFormat>On-screen Show (4:3)</PresentationFormat>
  <Paragraphs>61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 Black </vt:lpstr>
      <vt:lpstr>Analysis of Astrometry in the JWST North Ecliptic Pole (NEP) Time Domain Field (TDF) </vt:lpstr>
      <vt:lpstr>JWST NEP TDF</vt:lpstr>
      <vt:lpstr>Background</vt:lpstr>
      <vt:lpstr>Project Outline</vt:lpstr>
      <vt:lpstr>Large Binocular Telescope Data </vt:lpstr>
      <vt:lpstr>Subaru Observations and Data</vt:lpstr>
      <vt:lpstr>Results: Artificial Images  </vt:lpstr>
      <vt:lpstr>Results: LBT Astrometry </vt:lpstr>
      <vt:lpstr>Future Work </vt:lpstr>
      <vt:lpstr>Acknowledgments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Astrometry in the JWST NEP Time Domain Field </dc:title>
  <dc:creator>Victoria Jones</dc:creator>
  <cp:lastModifiedBy>Victoria Jones</cp:lastModifiedBy>
  <cp:revision>26</cp:revision>
  <dcterms:created xsi:type="dcterms:W3CDTF">2018-03-29T23:45:26Z</dcterms:created>
  <dcterms:modified xsi:type="dcterms:W3CDTF">2018-03-31T06:00:54Z</dcterms:modified>
</cp:coreProperties>
</file>